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8" r:id="rId4"/>
    <p:sldId id="276" r:id="rId5"/>
    <p:sldId id="279" r:id="rId6"/>
    <p:sldId id="270" r:id="rId7"/>
    <p:sldId id="278" r:id="rId8"/>
    <p:sldId id="280" r:id="rId9"/>
    <p:sldId id="272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4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7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4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1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9A16-5BF4-4017-842D-7075504A9FA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C1E5-1F56-4A6C-A765-C7AC7E0F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2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6.jpeg"/><Relationship Id="rId7" Type="http://schemas.openxmlformats.org/officeDocument/2006/relationships/image" Target="../media/image27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35690"/>
          </a:xfrm>
          <a:solidFill>
            <a:schemeClr val="bg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The Effects of Space Weathering</a:t>
            </a:r>
            <a:br>
              <a:rPr lang="en-US" sz="4400" dirty="0" smtClean="0"/>
            </a:br>
            <a:r>
              <a:rPr lang="en-US" sz="4400" dirty="0" smtClean="0"/>
              <a:t> on Airless Solar System Bodies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35691"/>
            <a:ext cx="12192000" cy="5322310"/>
          </a:xfrm>
          <a:solidFill>
            <a:schemeClr val="bg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Mitchell Magnuson, Dr. Mark </a:t>
            </a:r>
            <a:r>
              <a:rPr lang="en-US" sz="4000" dirty="0" err="1" smtClean="0"/>
              <a:t>Loeffler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96" y="4547601"/>
            <a:ext cx="2175803" cy="2241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92" y="4609088"/>
            <a:ext cx="2687943" cy="2248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" y="4907513"/>
            <a:ext cx="2586779" cy="1552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059" y="6581002"/>
            <a:ext cx="2673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Image credit: </a:t>
            </a:r>
            <a:r>
              <a:rPr lang="en-US" sz="1200" dirty="0" smtClean="0"/>
              <a:t>Tabitha Watson (2017)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05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alpha val="70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6444"/>
          </a:xfrm>
        </p:spPr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r="24153"/>
          <a:stretch/>
        </p:blipFill>
        <p:spPr>
          <a:xfrm>
            <a:off x="3441271" y="1586277"/>
            <a:ext cx="2452843" cy="2565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0240" y="4178269"/>
            <a:ext cx="269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Beau Prince (Lab Partner)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r="13385"/>
          <a:stretch/>
        </p:blipFill>
        <p:spPr>
          <a:xfrm>
            <a:off x="586978" y="1586277"/>
            <a:ext cx="2452189" cy="2565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459" y="4178269"/>
            <a:ext cx="29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Mark </a:t>
            </a:r>
            <a:r>
              <a:rPr lang="en-US" dirty="0" err="1"/>
              <a:t>Loeffler</a:t>
            </a:r>
            <a:r>
              <a:rPr lang="en-US" dirty="0"/>
              <a:t> (Mentor)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5" y="4814877"/>
            <a:ext cx="2586779" cy="1552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24" y="4609087"/>
            <a:ext cx="2687943" cy="2248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32" y="4557247"/>
            <a:ext cx="2175803" cy="22410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12239"/>
          <a:stretch/>
        </p:blipFill>
        <p:spPr>
          <a:xfrm>
            <a:off x="7537352" y="1491071"/>
            <a:ext cx="1784741" cy="26871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122" y="1488507"/>
            <a:ext cx="1775229" cy="26628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046" y="1096722"/>
            <a:ext cx="590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PEAXS Research Laboratory (NAU)</a:t>
            </a:r>
            <a:endParaRPr lang="en-US" u="sng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86483" y="1112093"/>
            <a:ext cx="590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NAU NASA Space Grant Office</a:t>
            </a:r>
            <a:endParaRPr lang="en-US" u="sng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78687" y="4188758"/>
            <a:ext cx="190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</a:t>
            </a:r>
            <a:r>
              <a:rPr lang="en-US" dirty="0" smtClean="0"/>
              <a:t>Nadine Barlow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80701" y="4188758"/>
            <a:ext cx="190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Kathleen </a:t>
            </a:r>
            <a:r>
              <a:rPr lang="en-US" dirty="0" err="1" smtClean="0"/>
              <a:t>Stigmon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pace </a:t>
            </a:r>
            <a:r>
              <a:rPr lang="en-US" dirty="0"/>
              <a:t>W</a:t>
            </a:r>
            <a:r>
              <a:rPr lang="en-US" dirty="0" smtClean="0"/>
              <a:t>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Space Weathering:</a:t>
            </a:r>
            <a:r>
              <a:rPr lang="en-US" dirty="0" smtClean="0"/>
              <a:t> </a:t>
            </a:r>
            <a:r>
              <a:rPr lang="en-US" sz="2400" dirty="0"/>
              <a:t>P</a:t>
            </a:r>
            <a:r>
              <a:rPr lang="en-US" sz="2400" dirty="0" smtClean="0"/>
              <a:t>rocess which changes surface environments in space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Causes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Cosmic rays</a:t>
            </a:r>
          </a:p>
          <a:p>
            <a:pPr marL="0" indent="0">
              <a:buNone/>
            </a:pPr>
            <a:r>
              <a:rPr lang="en-US" sz="2400" dirty="0" smtClean="0"/>
              <a:t>	Micrometeorites</a:t>
            </a:r>
          </a:p>
          <a:p>
            <a:pPr marL="0" indent="0">
              <a:buNone/>
            </a:pPr>
            <a:r>
              <a:rPr lang="en-US" sz="2400" dirty="0" smtClean="0"/>
              <a:t> 	Solar wind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Important for the evolution of the Solar 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15" y="2500982"/>
            <a:ext cx="4552275" cy="3000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6390" y="3862793"/>
            <a:ext cx="2673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Image credit: </a:t>
            </a:r>
            <a:r>
              <a:rPr lang="en-US" sz="1200" dirty="0"/>
              <a:t>Giovanni </a:t>
            </a:r>
            <a:r>
              <a:rPr lang="en-US" sz="1200" dirty="0" err="1" smtClean="0"/>
              <a:t>Strazzulla</a:t>
            </a:r>
            <a:r>
              <a:rPr lang="en-US" sz="1200" dirty="0" smtClean="0"/>
              <a:t> (INAF)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25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</p:spPr>
        <p:txBody>
          <a:bodyPr/>
          <a:lstStyle/>
          <a:p>
            <a:pPr algn="ctr"/>
            <a:r>
              <a:rPr lang="en-US" dirty="0" smtClean="0"/>
              <a:t>Focus of this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168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Carbonaceous [C] Target</a:t>
            </a:r>
          </a:p>
          <a:p>
            <a:pPr lvl="1"/>
            <a:r>
              <a:rPr lang="en-US" sz="2200" dirty="0" smtClean="0"/>
              <a:t>Mimics surface material on C-complex asteroids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San Carlos Olivine [Mg</a:t>
            </a:r>
            <a:r>
              <a:rPr lang="en-US" sz="2600" baseline="-25000" dirty="0" smtClean="0"/>
              <a:t>1.8</a:t>
            </a:r>
            <a:r>
              <a:rPr lang="en-US" sz="2600" dirty="0" smtClean="0"/>
              <a:t>Fe</a:t>
            </a:r>
            <a:r>
              <a:rPr lang="en-US" sz="2600" baseline="-25000" dirty="0" smtClean="0"/>
              <a:t>0.2</a:t>
            </a:r>
            <a:r>
              <a:rPr lang="en-US" sz="2600" dirty="0" smtClean="0"/>
              <a:t>SiO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] Sample</a:t>
            </a:r>
          </a:p>
          <a:p>
            <a:pPr lvl="1"/>
            <a:r>
              <a:rPr lang="en-US" sz="2200" dirty="0" smtClean="0"/>
              <a:t>A ratio of 90% magnesium and 10% iron typical of asteroid surface compositions </a:t>
            </a:r>
          </a:p>
          <a:p>
            <a:pPr lvl="1"/>
            <a:endParaRPr lang="en-US" sz="22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	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6" y="3730992"/>
            <a:ext cx="2476500" cy="239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03" y="3730837"/>
            <a:ext cx="2529921" cy="2390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952" y="6121768"/>
            <a:ext cx="2673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Image credit: </a:t>
            </a:r>
            <a:r>
              <a:rPr lang="en-US" sz="1200" dirty="0" smtClean="0"/>
              <a:t>JAXA’s Hayabusa2 Mission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11908" y="3758297"/>
            <a:ext cx="225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Ryugu</a:t>
            </a:r>
            <a:r>
              <a:rPr lang="en-US" dirty="0" smtClean="0"/>
              <a:t> (162173)</a:t>
            </a:r>
          </a:p>
          <a:p>
            <a:r>
              <a:rPr lang="en-US" dirty="0" smtClean="0"/>
              <a:t>C-type (C-complex)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9120512" y="3758297"/>
            <a:ext cx="22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Bennu</a:t>
            </a:r>
            <a:r>
              <a:rPr lang="en-US" dirty="0" smtClean="0"/>
              <a:t> (101955)</a:t>
            </a:r>
          </a:p>
          <a:p>
            <a:r>
              <a:rPr lang="en-US" dirty="0" smtClean="0"/>
              <a:t>B-type (C-complex)</a:t>
            </a:r>
            <a:r>
              <a:rPr lang="en-US" baseline="30000" dirty="0"/>
              <a:t>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5748" y="6121768"/>
            <a:ext cx="2696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/>
              <a:t>Image credit: </a:t>
            </a:r>
            <a:r>
              <a:rPr lang="en-US" sz="1200" dirty="0" smtClean="0"/>
              <a:t>NASA’s OSIRIS-</a:t>
            </a:r>
            <a:r>
              <a:rPr lang="en-US" sz="1200" dirty="0" err="1" smtClean="0"/>
              <a:t>REx</a:t>
            </a:r>
            <a:r>
              <a:rPr lang="en-US" sz="1200" dirty="0" smtClean="0"/>
              <a:t> Mission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-580138" y="6514402"/>
            <a:ext cx="1196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References </a:t>
            </a:r>
            <a:r>
              <a:rPr lang="en-US" sz="1400" dirty="0" smtClean="0"/>
              <a:t>[1] Müller, </a:t>
            </a:r>
            <a:r>
              <a:rPr lang="en-US" sz="1400" dirty="0"/>
              <a:t>T. G.</a:t>
            </a:r>
            <a:r>
              <a:rPr lang="en-US" sz="1400" dirty="0" smtClean="0"/>
              <a:t> et al (2016) </a:t>
            </a:r>
            <a:r>
              <a:rPr lang="en-US" sz="1400" dirty="0"/>
              <a:t>Hayabusa-2 Mission Target </a:t>
            </a:r>
            <a:r>
              <a:rPr lang="en-US" sz="1400" dirty="0" smtClean="0"/>
              <a:t>Asteroid, [2] </a:t>
            </a:r>
            <a:r>
              <a:rPr lang="fr-FR" sz="1400" dirty="0"/>
              <a:t>Clark, B.E., et al., </a:t>
            </a:r>
            <a:r>
              <a:rPr lang="fr-FR" sz="1400" dirty="0" err="1"/>
              <a:t>Icarus</a:t>
            </a:r>
            <a:r>
              <a:rPr lang="fr-FR" sz="1400" dirty="0"/>
              <a:t> 216, 462-475 (2011)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47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8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44" y="794534"/>
            <a:ext cx="5181600" cy="284741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Target </a:t>
            </a:r>
            <a:r>
              <a:rPr lang="en-US" dirty="0"/>
              <a:t>and sample </a:t>
            </a:r>
            <a:r>
              <a:rPr lang="en-US" dirty="0" smtClean="0"/>
              <a:t>creation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5844"/>
            <a:ext cx="6019800" cy="30587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2)  Evacuating the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r="8297"/>
          <a:stretch/>
        </p:blipFill>
        <p:spPr>
          <a:xfrm>
            <a:off x="108944" y="1390972"/>
            <a:ext cx="2537296" cy="212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34960" b="13477"/>
          <a:stretch/>
        </p:blipFill>
        <p:spPr>
          <a:xfrm>
            <a:off x="2722439" y="1858141"/>
            <a:ext cx="3297362" cy="11942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/>
          <a:stretch/>
        </p:blipFill>
        <p:spPr>
          <a:xfrm rot="16200000">
            <a:off x="8808409" y="998628"/>
            <a:ext cx="3841401" cy="235428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096000" y="897420"/>
            <a:ext cx="0" cy="5960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202925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b="23504"/>
          <a:stretch/>
        </p:blipFill>
        <p:spPr>
          <a:xfrm>
            <a:off x="76223" y="4691342"/>
            <a:ext cx="3827689" cy="20714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944" y="4202925"/>
            <a:ext cx="41113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3)  Irradiating the target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 t="31721" r="26697" b="14860"/>
          <a:stretch/>
        </p:blipFill>
        <p:spPr>
          <a:xfrm>
            <a:off x="4078522" y="4886317"/>
            <a:ext cx="1842868" cy="16881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72200" y="4199549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4) </a:t>
            </a:r>
            <a:r>
              <a:rPr lang="en-US" sz="2800" dirty="0" smtClean="0"/>
              <a:t>  Analyzing </a:t>
            </a:r>
            <a:r>
              <a:rPr lang="en-US" sz="2800" dirty="0"/>
              <a:t>in near-infrared </a:t>
            </a:r>
            <a:r>
              <a:rPr lang="en-US" sz="2800" dirty="0" smtClean="0"/>
              <a:t>and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ultraviolet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6" r="7120" b="9804"/>
          <a:stretch/>
        </p:blipFill>
        <p:spPr>
          <a:xfrm>
            <a:off x="8990428" y="4657450"/>
            <a:ext cx="2363372" cy="20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8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3" t="11757" r="23206" b="6102"/>
          <a:stretch/>
        </p:blipFill>
        <p:spPr>
          <a:xfrm>
            <a:off x="367819" y="1326525"/>
            <a:ext cx="2314182" cy="2371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9" t="9548" r="19284"/>
          <a:stretch/>
        </p:blipFill>
        <p:spPr>
          <a:xfrm>
            <a:off x="3393648" y="1326524"/>
            <a:ext cx="2310994" cy="2371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1" r="20954" b="13169"/>
          <a:stretch/>
        </p:blipFill>
        <p:spPr>
          <a:xfrm>
            <a:off x="6416289" y="1300618"/>
            <a:ext cx="2418615" cy="23972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12955" r="24719" b="14955"/>
          <a:stretch/>
        </p:blipFill>
        <p:spPr>
          <a:xfrm>
            <a:off x="367819" y="4395798"/>
            <a:ext cx="2314182" cy="2323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 t="17594" r="25474" b="10830"/>
          <a:stretch/>
        </p:blipFill>
        <p:spPr>
          <a:xfrm>
            <a:off x="3339798" y="4395798"/>
            <a:ext cx="2418695" cy="23613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8" t="14553" r="27254" b="12785"/>
          <a:stretch/>
        </p:blipFill>
        <p:spPr>
          <a:xfrm>
            <a:off x="6416290" y="4395798"/>
            <a:ext cx="2374355" cy="2361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0132" y="1538332"/>
            <a:ext cx="11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Teflon Reference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37223" y="2661827"/>
            <a:ext cx="140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 Carlos Olivine Sample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10291" y="908228"/>
            <a:ext cx="10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Fresh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034526" y="908228"/>
            <a:ext cx="10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Shots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058761" y="893593"/>
            <a:ext cx="10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 Shots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10290" y="3990344"/>
            <a:ext cx="10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 Shots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034525" y="3990344"/>
            <a:ext cx="10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 Shots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58760" y="3990344"/>
            <a:ext cx="102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64 Shots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349269" y="1861497"/>
            <a:ext cx="2979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310134" y="3052506"/>
            <a:ext cx="429548" cy="8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7" t="33209" r="27542" b="10928"/>
          <a:stretch/>
        </p:blipFill>
        <p:spPr>
          <a:xfrm>
            <a:off x="9438930" y="3005199"/>
            <a:ext cx="2500360" cy="233962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820054" y="2151231"/>
            <a:ext cx="173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Graphite Target After 64 Shots of Irradiation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6">
                <a:lumMod val="50000"/>
              </a:schemeClr>
            </a:gs>
            <a:gs pos="10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63" y="493521"/>
            <a:ext cx="8014073" cy="613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0" y="1109787"/>
            <a:ext cx="7254221" cy="5551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97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Spectral Reddening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690689"/>
            <a:ext cx="437184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Slight spectral reddening observed between                 0.7-2.0 </a:t>
            </a:r>
            <a:r>
              <a:rPr lang="en-US" sz="2600" dirty="0" smtClean="0"/>
              <a:t>microns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10,000 times less prominent than similar experiments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9707"/>
            <a:ext cx="47284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References: [1] </a:t>
            </a:r>
            <a:r>
              <a:rPr lang="en-US" sz="1400" dirty="0" err="1"/>
              <a:t>Loeffler</a:t>
            </a:r>
            <a:r>
              <a:rPr lang="en-US" sz="1400" dirty="0"/>
              <a:t>, M, et al (2008) Laboratory </a:t>
            </a:r>
            <a:r>
              <a:rPr lang="en-US" sz="1400" dirty="0" smtClean="0"/>
              <a:t>simulations</a:t>
            </a:r>
          </a:p>
          <a:p>
            <a:r>
              <a:rPr lang="en-US" sz="1400" dirty="0" smtClean="0"/>
              <a:t>of </a:t>
            </a:r>
            <a:r>
              <a:rPr lang="en-US" sz="1400" dirty="0"/>
              <a:t>redeposition of impact ejecta on mineral surfaces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Icarus </a:t>
            </a:r>
            <a:r>
              <a:rPr lang="en-US" sz="1400" dirty="0"/>
              <a:t>196, 285-292.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96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tx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0" y="1109787"/>
            <a:ext cx="7254220" cy="5551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978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Spectral Darkening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690689"/>
            <a:ext cx="4371840" cy="43513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50% darkening observed after 16 Shots at 2 microns.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This implies that thin carbon deposits substantially impact surface darkening on asteroids.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786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6">
                <a:lumMod val="50000"/>
              </a:schemeClr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</p:spPr>
        <p:txBody>
          <a:bodyPr/>
          <a:lstStyle/>
          <a:p>
            <a:pPr algn="ctr"/>
            <a:r>
              <a:rPr lang="en-US" dirty="0" smtClean="0"/>
              <a:t>Future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805"/>
            <a:ext cx="10515600" cy="5032375"/>
          </a:xfrm>
        </p:spPr>
        <p:txBody>
          <a:bodyPr>
            <a:noAutofit/>
          </a:bodyPr>
          <a:lstStyle/>
          <a:p>
            <a:r>
              <a:rPr lang="en-US" sz="2600" dirty="0" smtClean="0"/>
              <a:t>Developing a system to analyze loose powdered mineral samples.</a:t>
            </a:r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smtClean="0"/>
              <a:t>Studying the redeposition of kerogen-like materials.</a:t>
            </a:r>
          </a:p>
          <a:p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	</a:t>
            </a: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1" r="32301"/>
          <a:stretch/>
        </p:blipFill>
        <p:spPr>
          <a:xfrm rot="16200000">
            <a:off x="4386840" y="1693906"/>
            <a:ext cx="3418320" cy="45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797</TotalTime>
  <Words>313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Effects of Space Weathering  on Airless Solar System Bodies</vt:lpstr>
      <vt:lpstr> Space Weathering</vt:lpstr>
      <vt:lpstr>Focus of this research</vt:lpstr>
      <vt:lpstr>Process</vt:lpstr>
      <vt:lpstr>Results</vt:lpstr>
      <vt:lpstr>PowerPoint Presentation</vt:lpstr>
      <vt:lpstr>Spectral Reddening</vt:lpstr>
      <vt:lpstr>Spectral Darkening</vt:lpstr>
      <vt:lpstr>Future Prospects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the Effects of Space Weathering on Airless Bodies</dc:title>
  <dc:creator>Mitchell Magnuson</dc:creator>
  <cp:lastModifiedBy>Mitchell Magnuson</cp:lastModifiedBy>
  <cp:revision>55</cp:revision>
  <dcterms:created xsi:type="dcterms:W3CDTF">2019-02-26T17:03:26Z</dcterms:created>
  <dcterms:modified xsi:type="dcterms:W3CDTF">2019-04-02T03:45:02Z</dcterms:modified>
</cp:coreProperties>
</file>